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1" r:id="rId2"/>
    <p:sldId id="284" r:id="rId3"/>
    <p:sldId id="319" r:id="rId4"/>
    <p:sldId id="313" r:id="rId5"/>
    <p:sldId id="318" r:id="rId6"/>
    <p:sldId id="312" r:id="rId7"/>
    <p:sldId id="297" r:id="rId8"/>
    <p:sldId id="320" r:id="rId9"/>
    <p:sldId id="321" r:id="rId10"/>
    <p:sldId id="324" r:id="rId11"/>
    <p:sldId id="322" r:id="rId12"/>
    <p:sldId id="323" r:id="rId13"/>
    <p:sldId id="298" r:id="rId14"/>
    <p:sldId id="299" r:id="rId15"/>
    <p:sldId id="315" r:id="rId16"/>
    <p:sldId id="317" r:id="rId17"/>
    <p:sldId id="314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1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60"/>
  </p:normalViewPr>
  <p:slideViewPr>
    <p:cSldViewPr>
      <p:cViewPr>
        <p:scale>
          <a:sx n="50" d="100"/>
          <a:sy n="50" d="100"/>
        </p:scale>
        <p:origin x="-20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971800"/>
            <a:ext cx="2895600" cy="1371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2800" b="1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11480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sz="5800" dirty="0" smtClean="0">
                <a:latin typeface="Book Antiqua"/>
                <a:ea typeface="Times New Roman"/>
                <a:cs typeface="Times New Roman"/>
              </a:rPr>
              <a:t>Impact of </a:t>
            </a:r>
            <a:r>
              <a:rPr lang="en-GB" sz="5800" dirty="0" err="1" smtClean="0">
                <a:latin typeface="Book Antiqua"/>
                <a:ea typeface="Times New Roman"/>
                <a:cs typeface="Times New Roman"/>
              </a:rPr>
              <a:t>NatRisk</a:t>
            </a:r>
            <a:r>
              <a:rPr lang="en-GB" sz="5800" dirty="0" smtClean="0">
                <a:latin typeface="Book Antiqua"/>
                <a:ea typeface="Times New Roman"/>
                <a:cs typeface="Times New Roman"/>
              </a:rPr>
              <a:t> on the Western Balkan </a:t>
            </a:r>
            <a:r>
              <a:rPr lang="en-GB" sz="5800" dirty="0" err="1" smtClean="0">
                <a:latin typeface="Book Antiqua"/>
                <a:ea typeface="Times New Roman"/>
                <a:cs typeface="Times New Roman"/>
              </a:rPr>
              <a:t>HEIs</a:t>
            </a:r>
            <a:endParaRPr lang="en-US" sz="5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en-US" sz="3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TECHNICAL COLLEGE OF APPLIED SCIENCES </a:t>
            </a:r>
            <a:r>
              <a:rPr lang="en-US" sz="3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UROSEVAC-LEPOSAVIC</a:t>
            </a:r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US" sz="3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3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Jelena</a:t>
            </a:r>
            <a:r>
              <a:rPr lang="en-US" sz="3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Rajovic</a:t>
            </a:r>
            <a:endParaRPr lang="en-US" sz="3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sz="3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2362200" cy="762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5257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://www.natrisk.ni.ac.rs/images/logos/tu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894798"/>
            <a:ext cx="641435" cy="810802"/>
          </a:xfrm>
          <a:prstGeom prst="rect">
            <a:avLst/>
          </a:prstGeom>
          <a:noFill/>
        </p:spPr>
      </p:pic>
      <p:pic>
        <p:nvPicPr>
          <p:cNvPr id="1028" name="Picture 4" descr="http://www.natrisk.ni.ac.rs/images/logos/uni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685800" cy="685800"/>
          </a:xfrm>
          <a:prstGeom prst="rect">
            <a:avLst/>
          </a:prstGeom>
          <a:noFill/>
        </p:spPr>
      </p:pic>
      <p:pic>
        <p:nvPicPr>
          <p:cNvPr id="1030" name="Picture 6" descr="http://www.natrisk.ni.ac.rs/images/logos/bo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943600"/>
            <a:ext cx="914400" cy="914400"/>
          </a:xfrm>
          <a:prstGeom prst="rect">
            <a:avLst/>
          </a:prstGeom>
          <a:noFill/>
        </p:spPr>
      </p:pic>
      <p:pic>
        <p:nvPicPr>
          <p:cNvPr id="1032" name="Picture 8" descr="http://www.natrisk.ni.ac.rs/images/logos/Middlese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524" y="6096000"/>
            <a:ext cx="625876" cy="685800"/>
          </a:xfrm>
          <a:prstGeom prst="rect">
            <a:avLst/>
          </a:prstGeom>
          <a:noFill/>
        </p:spPr>
      </p:pic>
      <p:pic>
        <p:nvPicPr>
          <p:cNvPr id="1034" name="Picture 10" descr="http://www.natrisk.ni.ac.rs/images/logos/kp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6019800"/>
            <a:ext cx="609600" cy="751561"/>
          </a:xfrm>
          <a:prstGeom prst="rect">
            <a:avLst/>
          </a:prstGeom>
          <a:noFill/>
        </p:spPr>
      </p:pic>
      <p:pic>
        <p:nvPicPr>
          <p:cNvPr id="1036" name="Picture 12" descr="http://www.natrisk.ni.ac.rs/images/logos/prUN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0579" y="6096000"/>
            <a:ext cx="553221" cy="609600"/>
          </a:xfrm>
          <a:prstGeom prst="rect">
            <a:avLst/>
          </a:prstGeom>
          <a:noFill/>
        </p:spPr>
      </p:pic>
      <p:pic>
        <p:nvPicPr>
          <p:cNvPr id="1038" name="Picture 14" descr="http://www.natrisk.ni.ac.rs/images/logos/uns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6096000"/>
            <a:ext cx="609600" cy="609600"/>
          </a:xfrm>
          <a:prstGeom prst="rect">
            <a:avLst/>
          </a:prstGeom>
          <a:noFill/>
        </p:spPr>
      </p:pic>
      <p:pic>
        <p:nvPicPr>
          <p:cNvPr id="1040" name="Picture 16" descr="http://www.natrisk.ni.ac.rs/images/logos/mupr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6096000"/>
            <a:ext cx="533400" cy="603850"/>
          </a:xfrm>
          <a:prstGeom prst="rect">
            <a:avLst/>
          </a:prstGeom>
          <a:noFill/>
        </p:spPr>
      </p:pic>
      <p:pic>
        <p:nvPicPr>
          <p:cNvPr id="1042" name="Picture 18" descr="http://www.natrisk.ni.ac.rs/images/logos/vt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1166" y="6096000"/>
            <a:ext cx="593834" cy="609600"/>
          </a:xfrm>
          <a:prstGeom prst="rect">
            <a:avLst/>
          </a:prstGeom>
          <a:noFill/>
        </p:spPr>
      </p:pic>
      <p:pic>
        <p:nvPicPr>
          <p:cNvPr id="1044" name="Picture 20" descr="http://www.natrisk.ni.ac.rs/images/logos/uni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6096000"/>
            <a:ext cx="609599" cy="609600"/>
          </a:xfrm>
          <a:prstGeom prst="rect">
            <a:avLst/>
          </a:prstGeom>
          <a:noFill/>
        </p:spPr>
      </p:pic>
      <p:pic>
        <p:nvPicPr>
          <p:cNvPr id="1046" name="Picture 22" descr="http://www.natrisk.ni.ac.rs/images/logos/uniOBUD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5943600"/>
            <a:ext cx="627529" cy="762000"/>
          </a:xfrm>
          <a:prstGeom prst="rect">
            <a:avLst/>
          </a:prstGeom>
          <a:noFill/>
        </p:spPr>
      </p:pic>
      <p:pic>
        <p:nvPicPr>
          <p:cNvPr id="1050" name="Picture 26" descr="http://www.natrisk.ni.ac.rs/images/logos/RHMZ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85235" y="6019800"/>
            <a:ext cx="685799" cy="685799"/>
          </a:xfrm>
          <a:prstGeom prst="rect">
            <a:avLst/>
          </a:prstGeom>
          <a:noFill/>
        </p:spPr>
      </p:pic>
      <p:pic>
        <p:nvPicPr>
          <p:cNvPr id="2" name="Picture 1" descr="UO g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091471"/>
            <a:ext cx="533400" cy="6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13" descr="C:\Users\LENOVO LP3\Desktop\New folder\26.03.2014 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orisnik\Desktop\20180829_112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800600" y="1828800"/>
            <a:ext cx="3908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13" descr="C:\Users\LENOVO LP3\Desktop\Chania Presentation\20180827_1032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76198" y="2209797"/>
            <a:ext cx="44196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LENOVO LP3\Desktop\New folder\26.03.2014 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288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10" descr="C:\Users\LENOVO LP3\Desktop\Chania Presentation\20180827_103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298" y="2247902"/>
            <a:ext cx="441960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LENOVO LP3\Desktop\Chania Presentation\20180827_1031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71999" y="1981201"/>
            <a:ext cx="43434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00200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ook Antiqua" pitchFamily="18" charset="0"/>
              </a:rPr>
              <a:t>The equipment will be used for</a:t>
            </a:r>
            <a:r>
              <a:rPr lang="en-GB" b="1" dirty="0" smtClean="0"/>
              <a:t>:</a:t>
            </a:r>
          </a:p>
          <a:p>
            <a:endParaRPr lang="en-GB" sz="24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teaching process, lectures, exercises and practical work at the specialist program Disasters Risk Management and Fire safety, established under the </a:t>
            </a:r>
            <a:r>
              <a:rPr lang="en-US" sz="2400" dirty="0" err="1" smtClean="0">
                <a:latin typeface="Book Antiqua" pitchFamily="18" charset="0"/>
              </a:rPr>
              <a:t>NatRisk</a:t>
            </a:r>
            <a:r>
              <a:rPr lang="en-US" sz="2400" dirty="0" smtClean="0">
                <a:latin typeface="Book Antiqua" pitchFamily="18" charset="0"/>
              </a:rPr>
              <a:t> project, and whose accreditation process has already been initiated;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training of students for effective decision-making in the case of natural disasters;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simulation of different scenarios that may occur due to natural disasters in the virtual environment and how to manage such situations;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Curriculum development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76400"/>
            <a:ext cx="883920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A new study program of SPECIALIST PROFESSIONAL STUDIES within the </a:t>
            </a:r>
            <a:r>
              <a:rPr lang="en-US" sz="2400" dirty="0" err="1" smtClean="0">
                <a:latin typeface="Book Antiqua" pitchFamily="18" charset="0"/>
              </a:rPr>
              <a:t>ELEMEND</a:t>
            </a:r>
            <a:r>
              <a:rPr lang="en-US" sz="2400" dirty="0" smtClean="0">
                <a:latin typeface="Book Antiqua" pitchFamily="18" charset="0"/>
              </a:rPr>
              <a:t> project objectives will be established.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new study program will last one school year, and students will be awarded with 60 </a:t>
            </a:r>
            <a:r>
              <a:rPr lang="en-US" sz="2400" dirty="0" err="1" smtClean="0">
                <a:latin typeface="Book Antiqua" pitchFamily="18" charset="0"/>
              </a:rPr>
              <a:t>ECTS</a:t>
            </a:r>
            <a:r>
              <a:rPr lang="en-US" sz="2400" smtClean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New specialist professional studies curricula for natural disasters risk management was developed and courses and syllabi are defined. The  accreditation process is still in progress. </a:t>
            </a: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Curriculum development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002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issues regarding the methodology, learning outcomes, module templates, etc are harmonized with the guidelines and recommendations of EU project partners in the Workshops.</a:t>
            </a: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new study program of Specialist Professional Studies:</a:t>
            </a:r>
          </a:p>
          <a:p>
            <a:pPr lvl="0" algn="ctr"/>
            <a:endParaRPr lang="en-US" sz="3200" b="1" dirty="0" smtClean="0">
              <a:solidFill>
                <a:srgbClr val="002060"/>
              </a:solidFill>
              <a:latin typeface="Book Antiqua" pitchFamily="18" charset="0"/>
              <a:ea typeface="Times New Roman"/>
              <a:cs typeface="Arial" pitchFamily="34" charset="0"/>
            </a:endParaRPr>
          </a:p>
          <a:p>
            <a:pPr lvl="0" algn="ctr"/>
            <a:endParaRPr lang="en-US" sz="3200" b="1" dirty="0" smtClean="0">
              <a:solidFill>
                <a:srgbClr val="002060"/>
              </a:solidFill>
              <a:latin typeface="Book Antiqua" pitchFamily="18" charset="0"/>
              <a:ea typeface="Times New Roman"/>
              <a:cs typeface="Arial" pitchFamily="34" charset="0"/>
            </a:endParaRP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 pitchFamily="34" charset="0"/>
              </a:rPr>
              <a:t>Disasters Risk Management and Fire Safety</a:t>
            </a:r>
            <a:endParaRPr lang="en-US" sz="32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latin typeface="Book Antiqua" pitchFamily="18" charset="0"/>
              </a:rPr>
              <a:t>Curriculum development</a:t>
            </a:r>
            <a:br>
              <a:rPr lang="en-US" sz="2000" b="1" dirty="0" smtClean="0">
                <a:latin typeface="Book Antiqua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/>
            </a:r>
            <a:br>
              <a:rPr lang="en-US" sz="2000" b="1" dirty="0" smtClean="0">
                <a:latin typeface="Book Antiqua" pitchFamily="18" charset="0"/>
              </a:rPr>
            </a:br>
            <a:endParaRPr lang="en-US" sz="2000" b="1" dirty="0" smtClean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00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143000"/>
          <a:ext cx="8458200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9476"/>
                <a:gridCol w="985421"/>
                <a:gridCol w="90330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Disasters Risk Management and Fire Safety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COURSE STATUS 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ECTS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English language – higher course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Research methods and scientific communications 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Natural disasters  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Fire Dynamics and Expertise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Elective courses 1 (elect 1 out of 2)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Risks Management Legal Frameworks </a:t>
                      </a:r>
                    </a:p>
                  </a:txBody>
                  <a:tcPr marL="17780" marR="177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Information and communication technologies in risk management</a:t>
                      </a:r>
                    </a:p>
                  </a:txBody>
                  <a:tcPr marL="17780" marR="177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Fire Extinguishers and  equipment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Natural disasters risk management 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latin typeface="Book Antiqua" pitchFamily="18" charset="0"/>
              </a:rPr>
              <a:t>Curriculum development</a:t>
            </a:r>
            <a:br>
              <a:rPr lang="en-US" sz="1800" b="1" dirty="0" smtClean="0">
                <a:latin typeface="Book Antiqua" pitchFamily="18" charset="0"/>
              </a:rPr>
            </a:br>
            <a:endParaRPr lang="en-US" sz="2000" b="1" dirty="0" smtClean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00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1600200"/>
          <a:ext cx="8686800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3200"/>
                <a:gridCol w="13716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Disasters Risk Management and Fire Safety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COURSE STATUS 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ECTS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Elective courses 2 (elect 1 out of 3)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Management and development of human resources in the protection</a:t>
                      </a:r>
                    </a:p>
                  </a:txBody>
                  <a:tcPr marL="17780" marR="177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Sustainable development and environmental protection</a:t>
                      </a:r>
                    </a:p>
                  </a:txBody>
                  <a:tcPr marL="17780" marR="177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Protection and rescue</a:t>
                      </a:r>
                    </a:p>
                  </a:txBody>
                  <a:tcPr marL="17780" marR="177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Professional practice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Specialist Thesis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2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ECTS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4930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 you</a:t>
            </a:r>
            <a:b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for your attention!</a:t>
            </a:r>
            <a:endParaRPr lang="bs-Latn-B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305800" cy="23923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GB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n-GB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GB" noProof="1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03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165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Initial activities</a:t>
            </a:r>
          </a:p>
          <a:p>
            <a:pPr>
              <a:buNone/>
            </a:pPr>
            <a:endParaRPr lang="en-US" sz="36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Book Antiqua" pitchFamily="18" charset="0"/>
              </a:rPr>
              <a:t>Contact with relevant institutions from Kosovo* regarding the procedure for defining the requirements for admission and enrolment of students and for the innovation of the existing classification of occupations in Kosovo*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6242050" algn="l"/>
              </a:tabLst>
            </a:pPr>
            <a:r>
              <a:rPr lang="en-GB" sz="2000" dirty="0" smtClean="0">
                <a:latin typeface="Book Antiqua" pitchFamily="18" charset="0"/>
                <a:ea typeface="Times New Roman"/>
                <a:cs typeface="Times New Roman"/>
              </a:rPr>
              <a:t>We performed an expert consultation with colleagues form our School regarding the project tasks assignments. Also, a thorough review of the literature on occupational safety and its importance in prevention or minimizing the risks in workplace that may occur as a result of natural risk disasters was conducted.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6242050" algn="l"/>
              </a:tabLst>
            </a:pPr>
            <a:endParaRPr lang="en-GB" sz="2000" dirty="0" smtClean="0">
              <a:latin typeface="Book Antiqua" pitchFamily="18" charset="0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6242050" algn="l"/>
              </a:tabLst>
            </a:pPr>
            <a:r>
              <a:rPr lang="en-GB" sz="2000" dirty="0" smtClean="0">
                <a:latin typeface="Book Antiqua" pitchFamily="18" charset="0"/>
                <a:ea typeface="Times New Roman"/>
                <a:cs typeface="Times New Roman"/>
              </a:rPr>
              <a:t>The questionnaires created by </a:t>
            </a:r>
            <a:r>
              <a:rPr lang="en-GB" sz="2000" dirty="0" err="1" smtClean="0">
                <a:latin typeface="Book Antiqua" pitchFamily="18" charset="0"/>
                <a:ea typeface="Times New Roman"/>
                <a:cs typeface="Times New Roman"/>
              </a:rPr>
              <a:t>UNID</a:t>
            </a:r>
            <a:r>
              <a:rPr lang="en-GB" sz="2000" dirty="0" smtClean="0">
                <a:latin typeface="Book Antiqua" pitchFamily="18" charset="0"/>
                <a:ea typeface="Times New Roman"/>
                <a:cs typeface="Times New Roman"/>
              </a:rPr>
              <a:t> we distributed to target groups (citizens, public sectors, students, etc). The total 309 respondents participated the survey and the questionnaires were delivered</a:t>
            </a:r>
            <a:r>
              <a:rPr lang="en-GB" sz="2000" dirty="0" smtClean="0">
                <a:solidFill>
                  <a:srgbClr val="FF0000"/>
                </a:solidFill>
                <a:latin typeface="Book Antiqua" pitchFamily="18" charset="0"/>
                <a:ea typeface="Times New Roman"/>
                <a:cs typeface="Times New Roman"/>
              </a:rPr>
              <a:t> </a:t>
            </a:r>
            <a:r>
              <a:rPr lang="en-GB" sz="2000" dirty="0" smtClean="0">
                <a:latin typeface="Book Antiqua" pitchFamily="18" charset="0"/>
                <a:ea typeface="Times New Roman"/>
                <a:cs typeface="Times New Roman"/>
              </a:rPr>
              <a:t>to UNI.</a:t>
            </a:r>
            <a:endParaRPr lang="en-US" sz="2000" dirty="0" smtClean="0">
              <a:latin typeface="Book Antiqua" pitchFamily="18" charset="0"/>
              <a:ea typeface="Times New Roman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242050" algn="l"/>
              </a:tabLst>
            </a:pPr>
            <a:endParaRPr lang="en-US" sz="2000" dirty="0" smtClean="0">
              <a:latin typeface="Book Antiqua" pitchFamily="18" charset="0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ü"/>
            </a:pPr>
            <a:endParaRPr lang="en-US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165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Study visits</a:t>
            </a:r>
          </a:p>
          <a:p>
            <a:pPr>
              <a:buNone/>
            </a:pPr>
            <a:endParaRPr lang="en-US" sz="30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800" dirty="0" smtClean="0"/>
              <a:t>University of Natural Resources and Life Sciences, Vienna (BOKU)</a:t>
            </a:r>
            <a:r>
              <a:rPr lang="en-US" sz="2800" dirty="0" smtClean="0"/>
              <a:t>, Austria, April 2017.</a:t>
            </a: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err="1" smtClean="0"/>
              <a:t>Obuda</a:t>
            </a:r>
            <a:r>
              <a:rPr lang="en-US" sz="3000" dirty="0" smtClean="0"/>
              <a:t> University- </a:t>
            </a:r>
            <a:r>
              <a:rPr lang="en-US" sz="3000" dirty="0" err="1" smtClean="0"/>
              <a:t>OE</a:t>
            </a:r>
            <a:r>
              <a:rPr lang="en-US" sz="3000" dirty="0" smtClean="0"/>
              <a:t>, Budapest, Hungary, May 2017.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Middlesex University-MU, London, United Kingdom, June 2017.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University of Messina, </a:t>
            </a:r>
            <a:r>
              <a:rPr lang="en-US" sz="3000" dirty="0" err="1" smtClean="0"/>
              <a:t>UNIME</a:t>
            </a:r>
            <a:r>
              <a:rPr lang="en-US" sz="3000" dirty="0" smtClean="0"/>
              <a:t>, September 2017.</a:t>
            </a: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Activities performed</a:t>
            </a:r>
            <a:endParaRPr lang="en-US" sz="3200" b="1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76400"/>
            <a:ext cx="8686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Book Antiqua" pitchFamily="18" charset="0"/>
              </a:rPr>
              <a:t>We have signed the inter-institutional agreements with partners </a:t>
            </a:r>
            <a:r>
              <a:rPr lang="en-US" sz="2400" dirty="0" err="1" smtClean="0">
                <a:latin typeface="Book Antiqua" pitchFamily="18" charset="0"/>
              </a:rPr>
              <a:t>KPA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dirty="0" err="1" smtClean="0">
                <a:latin typeface="Book Antiqua" pitchFamily="18" charset="0"/>
              </a:rPr>
              <a:t>TUC</a:t>
            </a:r>
            <a:r>
              <a:rPr lang="en-US" sz="2400" dirty="0" smtClean="0">
                <a:latin typeface="Book Antiqua" pitchFamily="18" charset="0"/>
              </a:rPr>
              <a:t> and </a:t>
            </a:r>
            <a:r>
              <a:rPr lang="en-US" sz="2400" dirty="0" err="1" smtClean="0">
                <a:latin typeface="Book Antiqua" pitchFamily="18" charset="0"/>
              </a:rPr>
              <a:t>VSUP</a:t>
            </a:r>
            <a:r>
              <a:rPr lang="en-US" sz="2400" dirty="0" smtClean="0">
                <a:latin typeface="Book Antiqua" pitchFamily="18" charset="0"/>
              </a:rPr>
              <a:t> for special mobility strand.</a:t>
            </a:r>
          </a:p>
          <a:p>
            <a:pPr algn="just"/>
            <a:r>
              <a:rPr lang="en-US" sz="2400" dirty="0" smtClean="0">
                <a:latin typeface="Book Antiqua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>
                <a:latin typeface="Book Antiqua"/>
                <a:ea typeface="Calibri"/>
                <a:cs typeface="Times New Roman"/>
              </a:rPr>
              <a:t>SMS</a:t>
            </a:r>
            <a:r>
              <a:rPr lang="en-US" sz="2400" dirty="0" smtClean="0">
                <a:latin typeface="Book Antiqua"/>
                <a:ea typeface="Calibri"/>
                <a:cs typeface="Times New Roman"/>
              </a:rPr>
              <a:t> calls were conducted; Commission was formed and the candidates were selected. </a:t>
            </a:r>
          </a:p>
          <a:p>
            <a:pPr algn="just"/>
            <a:endParaRPr lang="en-US" sz="2400" dirty="0" smtClean="0">
              <a:latin typeface="Book Antiqua"/>
              <a:ea typeface="Calibri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400" dirty="0" smtClean="0">
                <a:latin typeface="Book Antiqua" pitchFamily="18" charset="0"/>
              </a:rPr>
              <a:t>Based on project,  we have 3  teaching staff </a:t>
            </a:r>
            <a:r>
              <a:rPr lang="en-GB" sz="2400" dirty="0" err="1" smtClean="0">
                <a:latin typeface="Book Antiqua" pitchFamily="18" charset="0"/>
              </a:rPr>
              <a:t>mobilities</a:t>
            </a:r>
            <a:r>
              <a:rPr lang="en-GB" sz="2400" dirty="0" smtClean="0">
                <a:latin typeface="Book Antiqua" pitchFamily="18" charset="0"/>
              </a:rPr>
              <a:t>, and so far one was successfully realised, at the beginning of June with our partners from TUC - Greece.</a:t>
            </a:r>
          </a:p>
          <a:p>
            <a:pPr algn="just"/>
            <a:endParaRPr lang="en-GB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Book Antiqua" pitchFamily="18" charset="0"/>
              </a:rPr>
              <a:t>Students will be given opportunity to study in EU within the Special Mobility Strand and 4 students from our school will be exchanged by October 2019.</a:t>
            </a:r>
            <a:endParaRPr lang="en-GB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400" dirty="0" smtClean="0">
              <a:latin typeface="Book Antiqua"/>
              <a:ea typeface="Calibri"/>
              <a:cs typeface="Times New Roman"/>
            </a:endParaRPr>
          </a:p>
          <a:p>
            <a:pPr algn="just"/>
            <a:endParaRPr lang="en-US" sz="2400" dirty="0" smtClean="0">
              <a:latin typeface="Book Antiqua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endParaRPr lang="en-GB" sz="24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Activities performed</a:t>
            </a:r>
            <a:endParaRPr lang="en-US" sz="3200" b="1" dirty="0">
              <a:latin typeface="Book Antiqu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676400"/>
            <a:ext cx="8686800" cy="621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 Handbook for training completed and submitted to </a:t>
            </a:r>
            <a:r>
              <a:rPr lang="en-US" sz="2400" dirty="0" err="1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NatRisk</a:t>
            </a:r>
            <a:r>
              <a:rPr lang="en-US" sz="2400" dirty="0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 project coordinator.</a:t>
            </a:r>
            <a:endParaRPr lang="en-US" sz="2400" dirty="0" smtClean="0">
              <a:latin typeface="Book Antiqua"/>
              <a:ea typeface="Calibri"/>
              <a:cs typeface="Times New Roman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Training description prepared and submitted to </a:t>
            </a:r>
            <a:r>
              <a:rPr lang="en-US" sz="2400" dirty="0" err="1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NatRisk</a:t>
            </a:r>
            <a:r>
              <a:rPr lang="en-US" sz="2400" dirty="0" smtClean="0">
                <a:solidFill>
                  <a:srgbClr val="000000"/>
                </a:solidFill>
                <a:latin typeface="Book Antiqua"/>
                <a:ea typeface="Calibri"/>
                <a:cs typeface="Arial"/>
              </a:rPr>
              <a:t> project coordinator.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Book Antiqua"/>
              <a:ea typeface="Calibri"/>
              <a:cs typeface="Arial"/>
            </a:endParaRPr>
          </a:p>
          <a:p>
            <a:pPr algn="just">
              <a:buFont typeface="Wingdings" pitchFamily="2" charset="2"/>
              <a:buChar char="ü"/>
            </a:pPr>
            <a:r>
              <a:rPr lang="bs-Latn-BA" sz="2400" dirty="0" smtClean="0">
                <a:latin typeface="Book Antiqua"/>
                <a:ea typeface="Calibri"/>
                <a:cs typeface="Arial"/>
              </a:rPr>
              <a:t>Training promoted to relevant institutions. </a:t>
            </a:r>
            <a:endParaRPr lang="en-US" sz="2400" dirty="0" smtClean="0">
              <a:solidFill>
                <a:srgbClr val="000000"/>
              </a:solidFill>
              <a:latin typeface="Book Antiqua"/>
              <a:ea typeface="Calibri"/>
              <a:cs typeface="Arial"/>
            </a:endParaRPr>
          </a:p>
          <a:p>
            <a:pPr algn="just">
              <a:buFont typeface="Wingdings" pitchFamily="2" charset="2"/>
              <a:buChar char="ü"/>
            </a:pPr>
            <a:endParaRPr lang="en-US" sz="2400" dirty="0" smtClean="0">
              <a:latin typeface="Book Antiqua" pitchFamily="18" charset="0"/>
              <a:ea typeface="Calibri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  <a:ea typeface="Calibri"/>
              </a:rPr>
              <a:t>A two-day training for public sector and stakeholders  regarding the management of the risk disasters management was organized and report and all necessary documentation was created and submitted. </a:t>
            </a:r>
            <a:endParaRPr lang="en-US" sz="2400" dirty="0" smtClean="0">
              <a:latin typeface="Book Antiqua" pitchFamily="18" charset="0"/>
              <a:ea typeface="Calibri"/>
              <a:cs typeface="Times New Roman"/>
            </a:endParaRPr>
          </a:p>
          <a:p>
            <a:pPr algn="just"/>
            <a:endParaRPr lang="en-US" sz="2400" dirty="0" smtClean="0">
              <a:latin typeface="Book Antiqua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endParaRPr lang="en-GB" sz="24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 smtClean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>
                <a:latin typeface="Book Antiqua" pitchFamily="18" charset="0"/>
              </a:rPr>
              <a:t>A two-day training for public sector and stakeholders  regarding the  natural disasters risk management was organized and valuable feedback was obtained.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endParaRPr lang="sr-Latn-RS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bs-Latn-BA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13" descr="C:\Users\LENOVO LP3\Desktop\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402336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 descr="C:\Users\LENOVO LP3\Desktop\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981200"/>
            <a:ext cx="402336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52600"/>
            <a:ext cx="8839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GB" sz="2000" dirty="0" smtClean="0">
                <a:latin typeface="Book Antiqua" pitchFamily="18" charset="0"/>
              </a:rPr>
              <a:t>Following the equipment purchase procedure for the implementation of the International project, "Development of master curricula for natural disasters in the Western Balkan countries”, </a:t>
            </a:r>
            <a:r>
              <a:rPr lang="en-GB" sz="2000" dirty="0" err="1" smtClean="0">
                <a:latin typeface="Book Antiqua" pitchFamily="18" charset="0"/>
              </a:rPr>
              <a:t>TCASU</a:t>
            </a:r>
            <a:r>
              <a:rPr lang="en-GB" sz="2000" dirty="0" smtClean="0">
                <a:latin typeface="Book Antiqua" pitchFamily="18" charset="0"/>
              </a:rPr>
              <a:t>, acquired following equipment:</a:t>
            </a:r>
          </a:p>
          <a:p>
            <a:pPr algn="just">
              <a:buFont typeface="Wingdings" pitchFamily="2" charset="2"/>
              <a:buChar char="Ø"/>
            </a:pPr>
            <a:endParaRPr lang="en-GB" sz="2000" dirty="0" smtClean="0">
              <a:latin typeface="Book Antiqua" pitchFamily="18" charset="0"/>
            </a:endParaRP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15 computers, </a:t>
            </a: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 4 projectors ,</a:t>
            </a: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1 Smart Board, </a:t>
            </a: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2 printers and </a:t>
            </a: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1 TV set.</a:t>
            </a:r>
          </a:p>
          <a:p>
            <a:pPr lvl="1" algn="just">
              <a:buFont typeface="Book Antiqua" pitchFamily="18" charset="0"/>
              <a:buChar char="→"/>
            </a:pPr>
            <a:r>
              <a:rPr lang="en-GB" sz="2000" dirty="0" smtClean="0">
                <a:latin typeface="Book Antiqua" pitchFamily="18" charset="0"/>
              </a:rPr>
              <a:t>       Software "</a:t>
            </a:r>
            <a:r>
              <a:rPr lang="en-GB" sz="2000" dirty="0" err="1" smtClean="0">
                <a:latin typeface="Book Antiqua" pitchFamily="18" charset="0"/>
              </a:rPr>
              <a:t>HYDRUS</a:t>
            </a:r>
            <a:r>
              <a:rPr lang="en-GB" sz="2000" dirty="0" smtClean="0">
                <a:latin typeface="Book Antiqua" pitchFamily="18" charset="0"/>
              </a:rPr>
              <a:t> </a:t>
            </a:r>
            <a:r>
              <a:rPr lang="en-GB" sz="2000" dirty="0" err="1" smtClean="0">
                <a:latin typeface="Book Antiqua" pitchFamily="18" charset="0"/>
              </a:rPr>
              <a:t>2.X</a:t>
            </a:r>
            <a:r>
              <a:rPr lang="en-GB" sz="2000" dirty="0" smtClean="0">
                <a:latin typeface="Book Antiqua" pitchFamily="18" charset="0"/>
              </a:rPr>
              <a:t>, </a:t>
            </a:r>
            <a:r>
              <a:rPr lang="en-GB" sz="2000" dirty="0" err="1" smtClean="0">
                <a:latin typeface="Book Antiqua" pitchFamily="18" charset="0"/>
              </a:rPr>
              <a:t>PCPROGRESS</a:t>
            </a:r>
            <a:r>
              <a:rPr lang="en-GB" sz="2000" dirty="0" smtClean="0">
                <a:latin typeface="Book Antiqua" pitchFamily="18" charset="0"/>
              </a:rPr>
              <a:t>, Educational site licence Level </a:t>
            </a:r>
            <a:r>
              <a:rPr lang="en-GB" sz="2000" dirty="0" err="1" smtClean="0">
                <a:latin typeface="Book Antiqua" pitchFamily="18" charset="0"/>
              </a:rPr>
              <a:t>L4</a:t>
            </a:r>
            <a:r>
              <a:rPr lang="en-GB" sz="2000" dirty="0" smtClean="0">
                <a:latin typeface="Book Antiqua" pitchFamily="18" charset="0"/>
              </a:rPr>
              <a:t> </a:t>
            </a:r>
            <a:r>
              <a:rPr lang="en-GB" sz="2000" dirty="0" err="1" smtClean="0">
                <a:latin typeface="Book Antiqua" pitchFamily="18" charset="0"/>
              </a:rPr>
              <a:t>3D</a:t>
            </a:r>
            <a:r>
              <a:rPr lang="en-GB" sz="2000" dirty="0" smtClean="0">
                <a:latin typeface="Book Antiqua" pitchFamily="18" charset="0"/>
              </a:rPr>
              <a:t> Standard” and “ IBM-</a:t>
            </a:r>
            <a:r>
              <a:rPr lang="en-GB" sz="2000" dirty="0" err="1" smtClean="0">
                <a:latin typeface="Book Antiqua" pitchFamily="18" charset="0"/>
              </a:rPr>
              <a:t>SPSS</a:t>
            </a:r>
            <a:r>
              <a:rPr lang="en-GB" sz="2000" dirty="0" smtClean="0">
                <a:latin typeface="Book Antiqua" pitchFamily="18" charset="0"/>
              </a:rPr>
              <a:t> Statistics (Premium Faculty Pack Bundle) Permanent License" were also purchased.</a:t>
            </a:r>
            <a:endParaRPr lang="en-US" sz="2000" dirty="0" smtClean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4" name="Picture 13" descr="C:\Users\LENOVO LP3\Desktop\New folder\26.03.2014 0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Equipment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10" descr="C:\Users\LENOVO LP3\Desktop\New folder\30.03.2013 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Korisnik\Desktop\20180829_1127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1828798"/>
            <a:ext cx="37338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285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1028</Words>
  <Application>Microsoft Office PowerPoint</Application>
  <PresentationFormat>On-screen Show (4:3)</PresentationFormat>
  <Paragraphs>205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Activities performed</vt:lpstr>
      <vt:lpstr>Activities performed</vt:lpstr>
      <vt:lpstr>Slide 6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Curriculum development</vt:lpstr>
      <vt:lpstr>Curriculum development</vt:lpstr>
      <vt:lpstr>Curriculum development   </vt:lpstr>
      <vt:lpstr>Curriculum development </vt:lpstr>
      <vt:lpstr>    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LENOVO LP3</cp:lastModifiedBy>
  <cp:revision>158</cp:revision>
  <dcterms:created xsi:type="dcterms:W3CDTF">2006-08-16T00:00:00Z</dcterms:created>
  <dcterms:modified xsi:type="dcterms:W3CDTF">2018-08-29T19:39:21Z</dcterms:modified>
</cp:coreProperties>
</file>